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4"/>
  </p:notesMasterIdLst>
  <p:sldIdLst>
    <p:sldId id="324" r:id="rId2"/>
    <p:sldId id="313" r:id="rId3"/>
    <p:sldId id="327" r:id="rId4"/>
    <p:sldId id="331" r:id="rId5"/>
    <p:sldId id="333" r:id="rId6"/>
    <p:sldId id="334" r:id="rId7"/>
    <p:sldId id="335" r:id="rId8"/>
    <p:sldId id="339" r:id="rId9"/>
    <p:sldId id="336" r:id="rId10"/>
    <p:sldId id="338" r:id="rId11"/>
    <p:sldId id="337" r:id="rId12"/>
    <p:sldId id="341" r:id="rId13"/>
    <p:sldId id="342" r:id="rId14"/>
    <p:sldId id="343" r:id="rId15"/>
    <p:sldId id="345" r:id="rId16"/>
    <p:sldId id="347" r:id="rId17"/>
    <p:sldId id="346" r:id="rId18"/>
    <p:sldId id="349" r:id="rId19"/>
    <p:sldId id="312" r:id="rId20"/>
    <p:sldId id="348" r:id="rId21"/>
    <p:sldId id="332" r:id="rId22"/>
    <p:sldId id="32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ruhlman" initials="rr" lastIdx="1" clrIdx="0">
    <p:extLst>
      <p:ext uri="{19B8F6BF-5375-455C-9EA6-DF929625EA0E}">
        <p15:presenceInfo xmlns:p15="http://schemas.microsoft.com/office/powerpoint/2012/main" userId="d5b2232316ecf4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0032"/>
    <a:srgbClr val="001E62"/>
    <a:srgbClr val="F4F3E8"/>
    <a:srgbClr val="0080A9"/>
    <a:srgbClr val="FEBB37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171D2-57B1-A7BE-DCED-875D01A16C15}" v="291" dt="2023-09-12T13:42:51.041"/>
    <p1510:client id="{2AC9B4BE-04E0-84C4-394C-3905C352D1DC}" v="41" dt="2023-09-05T22:13:49.898"/>
    <p1510:client id="{49885E4B-4871-DE4C-8D5F-9D2D7FDDF3FA}" v="98" dt="2023-09-05T21:54:49.196"/>
    <p1510:client id="{886A208E-06E0-1DED-0D7C-B8BAEE821816}" v="1931" dt="2023-09-05T17:07:42.997"/>
    <p1510:client id="{98850712-1ED7-6117-A481-A16E7400F882}" v="345" dt="2023-09-05T20:12:23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0" autoAdjust="0"/>
    <p:restoredTop sz="86455" autoAdjust="0"/>
  </p:normalViewPr>
  <p:slideViewPr>
    <p:cSldViewPr snapToGrid="0" snapToObjects="1">
      <p:cViewPr varScale="1">
        <p:scale>
          <a:sx n="81" d="100"/>
          <a:sy n="81" d="100"/>
        </p:scale>
        <p:origin x="114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F21C4C-62FB-4293-8FF5-2BB4AEBE8682}" type="doc">
      <dgm:prSet loTypeId="urn:microsoft.com/office/officeart/2016/7/layout/VerticalSolidAction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5E0E6DC-99F9-4EF5-B70E-CC95EB9E5792}">
      <dgm:prSet/>
      <dgm:spPr/>
      <dgm:t>
        <a:bodyPr/>
        <a:lstStyle/>
        <a:p>
          <a:r>
            <a:rPr lang="en-US" dirty="0"/>
            <a:t>Clean</a:t>
          </a:r>
        </a:p>
      </dgm:t>
    </dgm:pt>
    <dgm:pt modelId="{97A37CB2-7D95-4163-B157-1598893BB529}" type="parTrans" cxnId="{F3BB61E9-644F-423C-B3DC-7E3E4307978F}">
      <dgm:prSet/>
      <dgm:spPr/>
      <dgm:t>
        <a:bodyPr/>
        <a:lstStyle/>
        <a:p>
          <a:endParaRPr lang="en-US"/>
        </a:p>
      </dgm:t>
    </dgm:pt>
    <dgm:pt modelId="{BA2C088B-93CA-4792-BDB3-9431EFA2C5D7}" type="sibTrans" cxnId="{F3BB61E9-644F-423C-B3DC-7E3E4307978F}">
      <dgm:prSet/>
      <dgm:spPr/>
      <dgm:t>
        <a:bodyPr/>
        <a:lstStyle/>
        <a:p>
          <a:endParaRPr lang="en-US"/>
        </a:p>
      </dgm:t>
    </dgm:pt>
    <dgm:pt modelId="{80BBC419-E15E-4368-B0F1-0C0E26C5C850}">
      <dgm:prSet/>
      <dgm:spPr/>
      <dgm:t>
        <a:bodyPr/>
        <a:lstStyle/>
        <a:p>
          <a:r>
            <a:rPr lang="en-US" dirty="0"/>
            <a:t>Clean CUDA Project</a:t>
          </a:r>
        </a:p>
      </dgm:t>
    </dgm:pt>
    <dgm:pt modelId="{62ED2A60-0471-4CF2-B099-1208E447E7D2}" type="parTrans" cxnId="{669C9569-B66F-4F3D-8A60-8157E2A626F0}">
      <dgm:prSet/>
      <dgm:spPr/>
      <dgm:t>
        <a:bodyPr/>
        <a:lstStyle/>
        <a:p>
          <a:endParaRPr lang="en-US"/>
        </a:p>
      </dgm:t>
    </dgm:pt>
    <dgm:pt modelId="{707F1E89-98B0-4282-9DB3-A24DE0D83B43}" type="sibTrans" cxnId="{669C9569-B66F-4F3D-8A60-8157E2A626F0}">
      <dgm:prSet/>
      <dgm:spPr/>
      <dgm:t>
        <a:bodyPr/>
        <a:lstStyle/>
        <a:p>
          <a:endParaRPr lang="en-US"/>
        </a:p>
      </dgm:t>
    </dgm:pt>
    <dgm:pt modelId="{B664C9E5-128E-4C8D-8976-28564116E964}">
      <dgm:prSet/>
      <dgm:spPr/>
      <dgm:t>
        <a:bodyPr/>
        <a:lstStyle/>
        <a:p>
          <a:r>
            <a:rPr lang="en-US" dirty="0"/>
            <a:t>Install</a:t>
          </a:r>
        </a:p>
      </dgm:t>
    </dgm:pt>
    <dgm:pt modelId="{59005D49-C278-4DEF-8E5B-94337461AFD4}" type="parTrans" cxnId="{00E23F85-1EFB-4C9B-8A8D-298CD5682DF7}">
      <dgm:prSet/>
      <dgm:spPr/>
      <dgm:t>
        <a:bodyPr/>
        <a:lstStyle/>
        <a:p>
          <a:endParaRPr lang="en-US"/>
        </a:p>
      </dgm:t>
    </dgm:pt>
    <dgm:pt modelId="{5580656B-536C-4AA8-BA79-6CF2AA342F60}" type="sibTrans" cxnId="{00E23F85-1EFB-4C9B-8A8D-298CD5682DF7}">
      <dgm:prSet/>
      <dgm:spPr/>
      <dgm:t>
        <a:bodyPr/>
        <a:lstStyle/>
        <a:p>
          <a:endParaRPr lang="en-US"/>
        </a:p>
      </dgm:t>
    </dgm:pt>
    <dgm:pt modelId="{08CB7CE2-8A18-4A4A-9C05-2656388A97E2}">
      <dgm:prSet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SYCLomatic</a:t>
          </a:r>
          <a:endParaRPr lang="en-US" dirty="0"/>
        </a:p>
      </dgm:t>
    </dgm:pt>
    <dgm:pt modelId="{AE717651-77D1-4BCC-89AA-E11FAE9DB0C6}" type="parTrans" cxnId="{3CD537CE-4ABF-4D92-9206-13BA8163A8CB}">
      <dgm:prSet/>
      <dgm:spPr/>
      <dgm:t>
        <a:bodyPr/>
        <a:lstStyle/>
        <a:p>
          <a:endParaRPr lang="en-US"/>
        </a:p>
      </dgm:t>
    </dgm:pt>
    <dgm:pt modelId="{81B2CB1A-6FBB-4D06-A4FE-BED397918358}" type="sibTrans" cxnId="{3CD537CE-4ABF-4D92-9206-13BA8163A8CB}">
      <dgm:prSet/>
      <dgm:spPr/>
      <dgm:t>
        <a:bodyPr/>
        <a:lstStyle/>
        <a:p>
          <a:endParaRPr lang="en-US"/>
        </a:p>
      </dgm:t>
    </dgm:pt>
    <dgm:pt modelId="{E09751B4-468D-4995-9D66-E7F621B470A1}">
      <dgm:prSet/>
      <dgm:spPr/>
      <dgm:t>
        <a:bodyPr/>
        <a:lstStyle/>
        <a:p>
          <a:r>
            <a:rPr lang="en-US" dirty="0"/>
            <a:t>Convert</a:t>
          </a:r>
        </a:p>
      </dgm:t>
    </dgm:pt>
    <dgm:pt modelId="{BAA8FD8D-1FA7-425A-8D85-3EBD48616A09}" type="parTrans" cxnId="{30806542-A92A-4395-90F5-38127EC32F3C}">
      <dgm:prSet/>
      <dgm:spPr/>
      <dgm:t>
        <a:bodyPr/>
        <a:lstStyle/>
        <a:p>
          <a:endParaRPr lang="en-US"/>
        </a:p>
      </dgm:t>
    </dgm:pt>
    <dgm:pt modelId="{38FAE081-DB9A-4524-80F7-EC283C927C08}" type="sibTrans" cxnId="{30806542-A92A-4395-90F5-38127EC32F3C}">
      <dgm:prSet/>
      <dgm:spPr/>
      <dgm:t>
        <a:bodyPr/>
        <a:lstStyle/>
        <a:p>
          <a:endParaRPr lang="en-US"/>
        </a:p>
      </dgm:t>
    </dgm:pt>
    <dgm:pt modelId="{2BFC8359-C1BF-442B-9384-8F8CE84B5D19}">
      <dgm:prSet/>
      <dgm:spPr/>
      <dgm:t>
        <a:bodyPr/>
        <a:lstStyle/>
        <a:p>
          <a:r>
            <a:rPr lang="en-US" dirty="0"/>
            <a:t>Convert CUDA code to SYCL</a:t>
          </a:r>
        </a:p>
      </dgm:t>
    </dgm:pt>
    <dgm:pt modelId="{08CA6A8A-F656-41D1-8F08-90B90FA7B825}" type="parTrans" cxnId="{C7D52795-1A75-4366-A344-36AD7B98BCFD}">
      <dgm:prSet/>
      <dgm:spPr/>
      <dgm:t>
        <a:bodyPr/>
        <a:lstStyle/>
        <a:p>
          <a:endParaRPr lang="en-US"/>
        </a:p>
      </dgm:t>
    </dgm:pt>
    <dgm:pt modelId="{D982DE5F-B7E3-4398-B44F-CAD3EF9A3447}" type="sibTrans" cxnId="{C7D52795-1A75-4366-A344-36AD7B98BCFD}">
      <dgm:prSet/>
      <dgm:spPr/>
      <dgm:t>
        <a:bodyPr/>
        <a:lstStyle/>
        <a:p>
          <a:endParaRPr lang="en-US"/>
        </a:p>
      </dgm:t>
    </dgm:pt>
    <dgm:pt modelId="{B7364D11-4679-4F95-A3AD-3149D2017155}">
      <dgm:prSet/>
      <dgm:spPr/>
      <dgm:t>
        <a:bodyPr/>
        <a:lstStyle/>
        <a:p>
          <a:r>
            <a:rPr lang="en-US" dirty="0">
              <a:latin typeface="Arial" panose="020B0604020202020204"/>
            </a:rPr>
            <a:t>Check</a:t>
          </a:r>
          <a:endParaRPr lang="en-US" dirty="0"/>
        </a:p>
      </dgm:t>
    </dgm:pt>
    <dgm:pt modelId="{BBE79801-EC0C-4EA9-85E8-06701DB4ACDF}" type="parTrans" cxnId="{32E5476A-22E0-4707-B9AC-6317B6F0CFF0}">
      <dgm:prSet/>
      <dgm:spPr/>
      <dgm:t>
        <a:bodyPr/>
        <a:lstStyle/>
        <a:p>
          <a:endParaRPr lang="en-US"/>
        </a:p>
      </dgm:t>
    </dgm:pt>
    <dgm:pt modelId="{89C37F6F-AE93-4544-857C-26C96BB3D782}" type="sibTrans" cxnId="{32E5476A-22E0-4707-B9AC-6317B6F0CFF0}">
      <dgm:prSet/>
      <dgm:spPr/>
      <dgm:t>
        <a:bodyPr/>
        <a:lstStyle/>
        <a:p>
          <a:endParaRPr lang="en-US"/>
        </a:p>
      </dgm:t>
    </dgm:pt>
    <dgm:pt modelId="{BA4BFC4B-DF3D-4304-939F-B00611C629F9}">
      <dgm:prSet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Check the SYCL code and modify if necessary</a:t>
          </a:r>
          <a:endParaRPr lang="en-US" dirty="0"/>
        </a:p>
      </dgm:t>
    </dgm:pt>
    <dgm:pt modelId="{07B8FD3B-E81A-4FA2-9176-B62A6B116058}" type="parTrans" cxnId="{B9BA4858-C986-4861-8268-9503529E0CB9}">
      <dgm:prSet/>
      <dgm:spPr/>
      <dgm:t>
        <a:bodyPr/>
        <a:lstStyle/>
        <a:p>
          <a:endParaRPr lang="en-US"/>
        </a:p>
      </dgm:t>
    </dgm:pt>
    <dgm:pt modelId="{A1D0F19D-459F-4323-9039-279C381D40D5}" type="sibTrans" cxnId="{B9BA4858-C986-4861-8268-9503529E0CB9}">
      <dgm:prSet/>
      <dgm:spPr/>
      <dgm:t>
        <a:bodyPr/>
        <a:lstStyle/>
        <a:p>
          <a:endParaRPr lang="en-US"/>
        </a:p>
      </dgm:t>
    </dgm:pt>
    <dgm:pt modelId="{6EE6E791-82EA-4F39-8F33-E154773BD927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Execute</a:t>
          </a:r>
          <a:endParaRPr lang="en-US" dirty="0"/>
        </a:p>
      </dgm:t>
    </dgm:pt>
    <dgm:pt modelId="{1F4FBFEF-4013-4D92-808C-F49BB6A7C358}" type="parTrans" cxnId="{FBCCDAD5-36BA-4DCF-9517-C0E15ADB22CA}">
      <dgm:prSet/>
      <dgm:spPr/>
      <dgm:t>
        <a:bodyPr/>
        <a:lstStyle/>
        <a:p>
          <a:endParaRPr lang="en-US"/>
        </a:p>
      </dgm:t>
    </dgm:pt>
    <dgm:pt modelId="{22845BF9-F739-40A4-901E-8925FC20F49B}" type="sibTrans" cxnId="{FBCCDAD5-36BA-4DCF-9517-C0E15ADB22CA}">
      <dgm:prSet/>
      <dgm:spPr/>
      <dgm:t>
        <a:bodyPr/>
        <a:lstStyle/>
        <a:p>
          <a:endParaRPr lang="en-US"/>
        </a:p>
      </dgm:t>
    </dgm:pt>
    <dgm:pt modelId="{EF95E4D1-FFEA-4190-A68C-5491B5A1D082}">
      <dgm:prSet/>
      <dgm:spPr/>
      <dgm:t>
        <a:bodyPr/>
        <a:lstStyle/>
        <a:p>
          <a:r>
            <a:rPr lang="en-US" dirty="0"/>
            <a:t>Run in Intel Dev Cloud</a:t>
          </a:r>
        </a:p>
      </dgm:t>
    </dgm:pt>
    <dgm:pt modelId="{313167FC-A210-4E0B-9378-3527166ACDDA}" type="parTrans" cxnId="{D253CEE7-A4DF-4B30-9C8B-C6B92F1DE5CB}">
      <dgm:prSet/>
      <dgm:spPr/>
      <dgm:t>
        <a:bodyPr/>
        <a:lstStyle/>
        <a:p>
          <a:endParaRPr lang="en-US"/>
        </a:p>
      </dgm:t>
    </dgm:pt>
    <dgm:pt modelId="{A98CCC0B-9573-4782-81FD-E1009621388F}" type="sibTrans" cxnId="{D253CEE7-A4DF-4B30-9C8B-C6B92F1DE5CB}">
      <dgm:prSet/>
      <dgm:spPr/>
      <dgm:t>
        <a:bodyPr/>
        <a:lstStyle/>
        <a:p>
          <a:endParaRPr lang="en-US"/>
        </a:p>
      </dgm:t>
    </dgm:pt>
    <dgm:pt modelId="{ACF794F1-0B5E-46D8-B90E-3A9891A3DE75}" type="pres">
      <dgm:prSet presAssocID="{94F21C4C-62FB-4293-8FF5-2BB4AEBE8682}" presName="Name0" presStyleCnt="0">
        <dgm:presLayoutVars>
          <dgm:dir/>
          <dgm:animLvl val="lvl"/>
          <dgm:resizeHandles val="exact"/>
        </dgm:presLayoutVars>
      </dgm:prSet>
      <dgm:spPr/>
    </dgm:pt>
    <dgm:pt modelId="{A5FCF0E3-BD9A-413D-AF2C-4779819AF4FE}" type="pres">
      <dgm:prSet presAssocID="{C5E0E6DC-99F9-4EF5-B70E-CC95EB9E5792}" presName="linNode" presStyleCnt="0"/>
      <dgm:spPr/>
    </dgm:pt>
    <dgm:pt modelId="{8F6A69C5-8D0E-4C5D-AD22-1B219E51FDD9}" type="pres">
      <dgm:prSet presAssocID="{C5E0E6DC-99F9-4EF5-B70E-CC95EB9E5792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546F788A-6AE9-409C-B08C-43BF8249678A}" type="pres">
      <dgm:prSet presAssocID="{C5E0E6DC-99F9-4EF5-B70E-CC95EB9E5792}" presName="descendantText" presStyleLbl="alignAccFollowNode1" presStyleIdx="0" presStyleCnt="5">
        <dgm:presLayoutVars>
          <dgm:bulletEnabled/>
        </dgm:presLayoutVars>
      </dgm:prSet>
      <dgm:spPr/>
    </dgm:pt>
    <dgm:pt modelId="{79DF7778-3103-4F17-A8C9-33829DEE7336}" type="pres">
      <dgm:prSet presAssocID="{BA2C088B-93CA-4792-BDB3-9431EFA2C5D7}" presName="sp" presStyleCnt="0"/>
      <dgm:spPr/>
    </dgm:pt>
    <dgm:pt modelId="{49C590F0-AA8E-49B8-99A5-C86B628B9874}" type="pres">
      <dgm:prSet presAssocID="{B664C9E5-128E-4C8D-8976-28564116E964}" presName="linNode" presStyleCnt="0"/>
      <dgm:spPr/>
    </dgm:pt>
    <dgm:pt modelId="{78108CC7-7828-44E1-A5E2-27747A0A37A5}" type="pres">
      <dgm:prSet presAssocID="{B664C9E5-128E-4C8D-8976-28564116E964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D845E0EC-1F72-4983-A2B4-19644938253D}" type="pres">
      <dgm:prSet presAssocID="{B664C9E5-128E-4C8D-8976-28564116E964}" presName="descendantText" presStyleLbl="alignAccFollowNode1" presStyleIdx="1" presStyleCnt="5">
        <dgm:presLayoutVars>
          <dgm:bulletEnabled/>
        </dgm:presLayoutVars>
      </dgm:prSet>
      <dgm:spPr/>
    </dgm:pt>
    <dgm:pt modelId="{9C48BB46-2E32-4BFD-B876-799D170927C9}" type="pres">
      <dgm:prSet presAssocID="{5580656B-536C-4AA8-BA79-6CF2AA342F60}" presName="sp" presStyleCnt="0"/>
      <dgm:spPr/>
    </dgm:pt>
    <dgm:pt modelId="{88B02920-A686-48D8-A42D-B607D4D0C519}" type="pres">
      <dgm:prSet presAssocID="{E09751B4-468D-4995-9D66-E7F621B470A1}" presName="linNode" presStyleCnt="0"/>
      <dgm:spPr/>
    </dgm:pt>
    <dgm:pt modelId="{E4AFED54-C511-455B-9DA7-16DA2A3530FA}" type="pres">
      <dgm:prSet presAssocID="{E09751B4-468D-4995-9D66-E7F621B470A1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1FCCE4FE-2D76-41FE-A5F8-8491285A89C4}" type="pres">
      <dgm:prSet presAssocID="{E09751B4-468D-4995-9D66-E7F621B470A1}" presName="descendantText" presStyleLbl="alignAccFollowNode1" presStyleIdx="2" presStyleCnt="5">
        <dgm:presLayoutVars>
          <dgm:bulletEnabled/>
        </dgm:presLayoutVars>
      </dgm:prSet>
      <dgm:spPr/>
    </dgm:pt>
    <dgm:pt modelId="{45794F04-4C78-4D64-90FE-C4435010FBBB}" type="pres">
      <dgm:prSet presAssocID="{38FAE081-DB9A-4524-80F7-EC283C927C08}" presName="sp" presStyleCnt="0"/>
      <dgm:spPr/>
    </dgm:pt>
    <dgm:pt modelId="{39A3DCBD-8046-424B-A5FE-EE7C779DB62C}" type="pres">
      <dgm:prSet presAssocID="{B7364D11-4679-4F95-A3AD-3149D2017155}" presName="linNode" presStyleCnt="0"/>
      <dgm:spPr/>
    </dgm:pt>
    <dgm:pt modelId="{EE557F74-9E5B-4E3F-AA78-B38A77C15E5A}" type="pres">
      <dgm:prSet presAssocID="{B7364D11-4679-4F95-A3AD-3149D2017155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005BCC82-9E2E-46A4-88E3-7C5F0F162388}" type="pres">
      <dgm:prSet presAssocID="{B7364D11-4679-4F95-A3AD-3149D2017155}" presName="descendantText" presStyleLbl="alignAccFollowNode1" presStyleIdx="3" presStyleCnt="5">
        <dgm:presLayoutVars>
          <dgm:bulletEnabled/>
        </dgm:presLayoutVars>
      </dgm:prSet>
      <dgm:spPr/>
    </dgm:pt>
    <dgm:pt modelId="{56A108E1-478E-44F6-B048-74871C35E5EF}" type="pres">
      <dgm:prSet presAssocID="{89C37F6F-AE93-4544-857C-26C96BB3D782}" presName="sp" presStyleCnt="0"/>
      <dgm:spPr/>
    </dgm:pt>
    <dgm:pt modelId="{77087D8E-B7E5-444E-BE65-7A39D909492C}" type="pres">
      <dgm:prSet presAssocID="{6EE6E791-82EA-4F39-8F33-E154773BD927}" presName="linNode" presStyleCnt="0"/>
      <dgm:spPr/>
    </dgm:pt>
    <dgm:pt modelId="{9077F9C8-7C85-4F61-9495-7B14131558BA}" type="pres">
      <dgm:prSet presAssocID="{6EE6E791-82EA-4F39-8F33-E154773BD927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0F52DB1E-8923-4722-909B-F25ECEEC96C9}" type="pres">
      <dgm:prSet presAssocID="{6EE6E791-82EA-4F39-8F33-E154773BD927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3C47190E-BA45-46B6-88BC-8D84FFDC5E13}" type="presOf" srcId="{EF95E4D1-FFEA-4190-A68C-5491B5A1D082}" destId="{0F52DB1E-8923-4722-909B-F25ECEEC96C9}" srcOrd="0" destOrd="0" presId="urn:microsoft.com/office/officeart/2016/7/layout/VerticalSolidActionList"/>
    <dgm:cxn modelId="{C6902B19-B2B1-4CF2-A24F-468814B71FC3}" type="presOf" srcId="{08CB7CE2-8A18-4A4A-9C05-2656388A97E2}" destId="{D845E0EC-1F72-4983-A2B4-19644938253D}" srcOrd="0" destOrd="0" presId="urn:microsoft.com/office/officeart/2016/7/layout/VerticalSolidActionList"/>
    <dgm:cxn modelId="{DC567B31-475E-471E-BFA0-48D8FFEA94F3}" type="presOf" srcId="{C5E0E6DC-99F9-4EF5-B70E-CC95EB9E5792}" destId="{8F6A69C5-8D0E-4C5D-AD22-1B219E51FDD9}" srcOrd="0" destOrd="0" presId="urn:microsoft.com/office/officeart/2016/7/layout/VerticalSolidActionList"/>
    <dgm:cxn modelId="{6C0A4F38-EAC1-4A38-B8B0-3351672B2685}" type="presOf" srcId="{BA4BFC4B-DF3D-4304-939F-B00611C629F9}" destId="{005BCC82-9E2E-46A4-88E3-7C5F0F162388}" srcOrd="0" destOrd="0" presId="urn:microsoft.com/office/officeart/2016/7/layout/VerticalSolidActionList"/>
    <dgm:cxn modelId="{1FFD625E-5F1A-4A07-9D46-8CB09B662EEA}" type="presOf" srcId="{B664C9E5-128E-4C8D-8976-28564116E964}" destId="{78108CC7-7828-44E1-A5E2-27747A0A37A5}" srcOrd="0" destOrd="0" presId="urn:microsoft.com/office/officeart/2016/7/layout/VerticalSolidActionList"/>
    <dgm:cxn modelId="{30806542-A92A-4395-90F5-38127EC32F3C}" srcId="{94F21C4C-62FB-4293-8FF5-2BB4AEBE8682}" destId="{E09751B4-468D-4995-9D66-E7F621B470A1}" srcOrd="2" destOrd="0" parTransId="{BAA8FD8D-1FA7-425A-8D85-3EBD48616A09}" sibTransId="{38FAE081-DB9A-4524-80F7-EC283C927C08}"/>
    <dgm:cxn modelId="{669C9569-B66F-4F3D-8A60-8157E2A626F0}" srcId="{C5E0E6DC-99F9-4EF5-B70E-CC95EB9E5792}" destId="{80BBC419-E15E-4368-B0F1-0C0E26C5C850}" srcOrd="0" destOrd="0" parTransId="{62ED2A60-0471-4CF2-B099-1208E447E7D2}" sibTransId="{707F1E89-98B0-4282-9DB3-A24DE0D83B43}"/>
    <dgm:cxn modelId="{32E5476A-22E0-4707-B9AC-6317B6F0CFF0}" srcId="{94F21C4C-62FB-4293-8FF5-2BB4AEBE8682}" destId="{B7364D11-4679-4F95-A3AD-3149D2017155}" srcOrd="3" destOrd="0" parTransId="{BBE79801-EC0C-4EA9-85E8-06701DB4ACDF}" sibTransId="{89C37F6F-AE93-4544-857C-26C96BB3D782}"/>
    <dgm:cxn modelId="{0CEB0E4F-2C1D-4590-8A5C-ADEF6B2493C2}" type="presOf" srcId="{B7364D11-4679-4F95-A3AD-3149D2017155}" destId="{EE557F74-9E5B-4E3F-AA78-B38A77C15E5A}" srcOrd="0" destOrd="0" presId="urn:microsoft.com/office/officeart/2016/7/layout/VerticalSolidActionList"/>
    <dgm:cxn modelId="{B9BA4858-C986-4861-8268-9503529E0CB9}" srcId="{B7364D11-4679-4F95-A3AD-3149D2017155}" destId="{BA4BFC4B-DF3D-4304-939F-B00611C629F9}" srcOrd="0" destOrd="0" parTransId="{07B8FD3B-E81A-4FA2-9176-B62A6B116058}" sibTransId="{A1D0F19D-459F-4323-9039-279C381D40D5}"/>
    <dgm:cxn modelId="{00E23F85-1EFB-4C9B-8A8D-298CD5682DF7}" srcId="{94F21C4C-62FB-4293-8FF5-2BB4AEBE8682}" destId="{B664C9E5-128E-4C8D-8976-28564116E964}" srcOrd="1" destOrd="0" parTransId="{59005D49-C278-4DEF-8E5B-94337461AFD4}" sibTransId="{5580656B-536C-4AA8-BA79-6CF2AA342F60}"/>
    <dgm:cxn modelId="{89D2E593-7CBB-4920-B988-10D4620DA282}" type="presOf" srcId="{94F21C4C-62FB-4293-8FF5-2BB4AEBE8682}" destId="{ACF794F1-0B5E-46D8-B90E-3A9891A3DE75}" srcOrd="0" destOrd="0" presId="urn:microsoft.com/office/officeart/2016/7/layout/VerticalSolidActionList"/>
    <dgm:cxn modelId="{C7D52795-1A75-4366-A344-36AD7B98BCFD}" srcId="{E09751B4-468D-4995-9D66-E7F621B470A1}" destId="{2BFC8359-C1BF-442B-9384-8F8CE84B5D19}" srcOrd="0" destOrd="0" parTransId="{08CA6A8A-F656-41D1-8F08-90B90FA7B825}" sibTransId="{D982DE5F-B7E3-4398-B44F-CAD3EF9A3447}"/>
    <dgm:cxn modelId="{F049F19A-EBC9-4020-96ED-D129F827897B}" type="presOf" srcId="{6EE6E791-82EA-4F39-8F33-E154773BD927}" destId="{9077F9C8-7C85-4F61-9495-7B14131558BA}" srcOrd="0" destOrd="0" presId="urn:microsoft.com/office/officeart/2016/7/layout/VerticalSolidActionList"/>
    <dgm:cxn modelId="{CF4E4C9D-ECA0-412F-AB10-15775BAB7CF8}" type="presOf" srcId="{2BFC8359-C1BF-442B-9384-8F8CE84B5D19}" destId="{1FCCE4FE-2D76-41FE-A5F8-8491285A89C4}" srcOrd="0" destOrd="0" presId="urn:microsoft.com/office/officeart/2016/7/layout/VerticalSolidActionList"/>
    <dgm:cxn modelId="{79A308C6-D2B8-4EF6-BBD3-9BFAB8AD8A0B}" type="presOf" srcId="{80BBC419-E15E-4368-B0F1-0C0E26C5C850}" destId="{546F788A-6AE9-409C-B08C-43BF8249678A}" srcOrd="0" destOrd="0" presId="urn:microsoft.com/office/officeart/2016/7/layout/VerticalSolidActionList"/>
    <dgm:cxn modelId="{3CD537CE-4ABF-4D92-9206-13BA8163A8CB}" srcId="{B664C9E5-128E-4C8D-8976-28564116E964}" destId="{08CB7CE2-8A18-4A4A-9C05-2656388A97E2}" srcOrd="0" destOrd="0" parTransId="{AE717651-77D1-4BCC-89AA-E11FAE9DB0C6}" sibTransId="{81B2CB1A-6FBB-4D06-A4FE-BED397918358}"/>
    <dgm:cxn modelId="{FBCCDAD5-36BA-4DCF-9517-C0E15ADB22CA}" srcId="{94F21C4C-62FB-4293-8FF5-2BB4AEBE8682}" destId="{6EE6E791-82EA-4F39-8F33-E154773BD927}" srcOrd="4" destOrd="0" parTransId="{1F4FBFEF-4013-4D92-808C-F49BB6A7C358}" sibTransId="{22845BF9-F739-40A4-901E-8925FC20F49B}"/>
    <dgm:cxn modelId="{D30784D9-291D-4A37-8BA3-9D26FB85DDDE}" type="presOf" srcId="{E09751B4-468D-4995-9D66-E7F621B470A1}" destId="{E4AFED54-C511-455B-9DA7-16DA2A3530FA}" srcOrd="0" destOrd="0" presId="urn:microsoft.com/office/officeart/2016/7/layout/VerticalSolidActionList"/>
    <dgm:cxn modelId="{D253CEE7-A4DF-4B30-9C8B-C6B92F1DE5CB}" srcId="{6EE6E791-82EA-4F39-8F33-E154773BD927}" destId="{EF95E4D1-FFEA-4190-A68C-5491B5A1D082}" srcOrd="0" destOrd="0" parTransId="{313167FC-A210-4E0B-9378-3527166ACDDA}" sibTransId="{A98CCC0B-9573-4782-81FD-E1009621388F}"/>
    <dgm:cxn modelId="{F3BB61E9-644F-423C-B3DC-7E3E4307978F}" srcId="{94F21C4C-62FB-4293-8FF5-2BB4AEBE8682}" destId="{C5E0E6DC-99F9-4EF5-B70E-CC95EB9E5792}" srcOrd="0" destOrd="0" parTransId="{97A37CB2-7D95-4163-B157-1598893BB529}" sibTransId="{BA2C088B-93CA-4792-BDB3-9431EFA2C5D7}"/>
    <dgm:cxn modelId="{BBDFEF14-3EAD-40FC-A995-2B10E6BD02BA}" type="presParOf" srcId="{ACF794F1-0B5E-46D8-B90E-3A9891A3DE75}" destId="{A5FCF0E3-BD9A-413D-AF2C-4779819AF4FE}" srcOrd="0" destOrd="0" presId="urn:microsoft.com/office/officeart/2016/7/layout/VerticalSolidActionList"/>
    <dgm:cxn modelId="{BCEB2112-31BB-465C-AD42-37013CD27249}" type="presParOf" srcId="{A5FCF0E3-BD9A-413D-AF2C-4779819AF4FE}" destId="{8F6A69C5-8D0E-4C5D-AD22-1B219E51FDD9}" srcOrd="0" destOrd="0" presId="urn:microsoft.com/office/officeart/2016/7/layout/VerticalSolidActionList"/>
    <dgm:cxn modelId="{5A90A397-DFB5-445F-9380-C5D352FAFC21}" type="presParOf" srcId="{A5FCF0E3-BD9A-413D-AF2C-4779819AF4FE}" destId="{546F788A-6AE9-409C-B08C-43BF8249678A}" srcOrd="1" destOrd="0" presId="urn:microsoft.com/office/officeart/2016/7/layout/VerticalSolidActionList"/>
    <dgm:cxn modelId="{D8FB0AAA-E0D2-4744-9502-E8CF5EF50919}" type="presParOf" srcId="{ACF794F1-0B5E-46D8-B90E-3A9891A3DE75}" destId="{79DF7778-3103-4F17-A8C9-33829DEE7336}" srcOrd="1" destOrd="0" presId="urn:microsoft.com/office/officeart/2016/7/layout/VerticalSolidActionList"/>
    <dgm:cxn modelId="{4E1453B9-ADDA-4F09-BB52-D0107EF64D1F}" type="presParOf" srcId="{ACF794F1-0B5E-46D8-B90E-3A9891A3DE75}" destId="{49C590F0-AA8E-49B8-99A5-C86B628B9874}" srcOrd="2" destOrd="0" presId="urn:microsoft.com/office/officeart/2016/7/layout/VerticalSolidActionList"/>
    <dgm:cxn modelId="{27A66EDA-53DB-44A2-A68E-A5A3AFAD409D}" type="presParOf" srcId="{49C590F0-AA8E-49B8-99A5-C86B628B9874}" destId="{78108CC7-7828-44E1-A5E2-27747A0A37A5}" srcOrd="0" destOrd="0" presId="urn:microsoft.com/office/officeart/2016/7/layout/VerticalSolidActionList"/>
    <dgm:cxn modelId="{4F9F3CFB-811B-4F7F-B0DE-CB6BCD6D5D39}" type="presParOf" srcId="{49C590F0-AA8E-49B8-99A5-C86B628B9874}" destId="{D845E0EC-1F72-4983-A2B4-19644938253D}" srcOrd="1" destOrd="0" presId="urn:microsoft.com/office/officeart/2016/7/layout/VerticalSolidActionList"/>
    <dgm:cxn modelId="{BAF0E427-2CF4-423A-B1F3-EB540C0E0E48}" type="presParOf" srcId="{ACF794F1-0B5E-46D8-B90E-3A9891A3DE75}" destId="{9C48BB46-2E32-4BFD-B876-799D170927C9}" srcOrd="3" destOrd="0" presId="urn:microsoft.com/office/officeart/2016/7/layout/VerticalSolidActionList"/>
    <dgm:cxn modelId="{2A713863-5A0A-4B3C-9324-D96D6A907F53}" type="presParOf" srcId="{ACF794F1-0B5E-46D8-B90E-3A9891A3DE75}" destId="{88B02920-A686-48D8-A42D-B607D4D0C519}" srcOrd="4" destOrd="0" presId="urn:microsoft.com/office/officeart/2016/7/layout/VerticalSolidActionList"/>
    <dgm:cxn modelId="{3A96BC93-4834-4F90-8443-AE399F1BB653}" type="presParOf" srcId="{88B02920-A686-48D8-A42D-B607D4D0C519}" destId="{E4AFED54-C511-455B-9DA7-16DA2A3530FA}" srcOrd="0" destOrd="0" presId="urn:microsoft.com/office/officeart/2016/7/layout/VerticalSolidActionList"/>
    <dgm:cxn modelId="{01E645F2-CD06-4605-A7C9-3EAC328D9FF5}" type="presParOf" srcId="{88B02920-A686-48D8-A42D-B607D4D0C519}" destId="{1FCCE4FE-2D76-41FE-A5F8-8491285A89C4}" srcOrd="1" destOrd="0" presId="urn:microsoft.com/office/officeart/2016/7/layout/VerticalSolidActionList"/>
    <dgm:cxn modelId="{9E3207CD-EE99-4D37-B179-7F47E08654F0}" type="presParOf" srcId="{ACF794F1-0B5E-46D8-B90E-3A9891A3DE75}" destId="{45794F04-4C78-4D64-90FE-C4435010FBBB}" srcOrd="5" destOrd="0" presId="urn:microsoft.com/office/officeart/2016/7/layout/VerticalSolidActionList"/>
    <dgm:cxn modelId="{01A3A337-0815-44CF-B152-9C6A955B8519}" type="presParOf" srcId="{ACF794F1-0B5E-46D8-B90E-3A9891A3DE75}" destId="{39A3DCBD-8046-424B-A5FE-EE7C779DB62C}" srcOrd="6" destOrd="0" presId="urn:microsoft.com/office/officeart/2016/7/layout/VerticalSolidActionList"/>
    <dgm:cxn modelId="{0B684DE3-0EA6-4DA0-A82A-C4B9209F7600}" type="presParOf" srcId="{39A3DCBD-8046-424B-A5FE-EE7C779DB62C}" destId="{EE557F74-9E5B-4E3F-AA78-B38A77C15E5A}" srcOrd="0" destOrd="0" presId="urn:microsoft.com/office/officeart/2016/7/layout/VerticalSolidActionList"/>
    <dgm:cxn modelId="{8B15DA03-B9AC-4ABF-906E-CEE82F15B82B}" type="presParOf" srcId="{39A3DCBD-8046-424B-A5FE-EE7C779DB62C}" destId="{005BCC82-9E2E-46A4-88E3-7C5F0F162388}" srcOrd="1" destOrd="0" presId="urn:microsoft.com/office/officeart/2016/7/layout/VerticalSolidActionList"/>
    <dgm:cxn modelId="{177B3C04-DE6E-49F7-96E9-73B8EDEB75B7}" type="presParOf" srcId="{ACF794F1-0B5E-46D8-B90E-3A9891A3DE75}" destId="{56A108E1-478E-44F6-B048-74871C35E5EF}" srcOrd="7" destOrd="0" presId="urn:microsoft.com/office/officeart/2016/7/layout/VerticalSolidActionList"/>
    <dgm:cxn modelId="{B6850DB1-E1A5-4CA8-A7EC-0875249BC5B8}" type="presParOf" srcId="{ACF794F1-0B5E-46D8-B90E-3A9891A3DE75}" destId="{77087D8E-B7E5-444E-BE65-7A39D909492C}" srcOrd="8" destOrd="0" presId="urn:microsoft.com/office/officeart/2016/7/layout/VerticalSolidActionList"/>
    <dgm:cxn modelId="{E2B9850E-BF41-4ECA-B5B0-50AA2F61B624}" type="presParOf" srcId="{77087D8E-B7E5-444E-BE65-7A39D909492C}" destId="{9077F9C8-7C85-4F61-9495-7B14131558BA}" srcOrd="0" destOrd="0" presId="urn:microsoft.com/office/officeart/2016/7/layout/VerticalSolidActionList"/>
    <dgm:cxn modelId="{68A0116B-6BFF-4461-8E1E-9B6E516CABE6}" type="presParOf" srcId="{77087D8E-B7E5-444E-BE65-7A39D909492C}" destId="{0F52DB1E-8923-4722-909B-F25ECEEC96C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F788A-6AE9-409C-B08C-43BF8249678A}">
      <dsp:nvSpPr>
        <dsp:cNvPr id="0" name=""/>
        <dsp:cNvSpPr/>
      </dsp:nvSpPr>
      <dsp:spPr>
        <a:xfrm>
          <a:off x="2209800" y="1951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Clean CUDA Project</a:t>
          </a:r>
        </a:p>
      </dsp:txBody>
      <dsp:txXfrm>
        <a:off x="2209800" y="1951"/>
        <a:ext cx="8839200" cy="856260"/>
      </dsp:txXfrm>
    </dsp:sp>
    <dsp:sp modelId="{8F6A69C5-8D0E-4C5D-AD22-1B219E51FDD9}">
      <dsp:nvSpPr>
        <dsp:cNvPr id="0" name=""/>
        <dsp:cNvSpPr/>
      </dsp:nvSpPr>
      <dsp:spPr>
        <a:xfrm>
          <a:off x="0" y="1951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Clean</a:t>
          </a:r>
        </a:p>
      </dsp:txBody>
      <dsp:txXfrm>
        <a:off x="0" y="1951"/>
        <a:ext cx="2209800" cy="856260"/>
      </dsp:txXfrm>
    </dsp:sp>
    <dsp:sp modelId="{D845E0EC-1F72-4983-A2B4-19644938253D}">
      <dsp:nvSpPr>
        <dsp:cNvPr id="0" name=""/>
        <dsp:cNvSpPr/>
      </dsp:nvSpPr>
      <dsp:spPr>
        <a:xfrm>
          <a:off x="2209800" y="909587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Install </a:t>
          </a:r>
          <a:r>
            <a:rPr lang="en-US" sz="2400" kern="1200" dirty="0" err="1"/>
            <a:t>SYCLomatic</a:t>
          </a:r>
          <a:endParaRPr lang="en-US" sz="2400" kern="1200" dirty="0"/>
        </a:p>
      </dsp:txBody>
      <dsp:txXfrm>
        <a:off x="2209800" y="909587"/>
        <a:ext cx="8839200" cy="856260"/>
      </dsp:txXfrm>
    </dsp:sp>
    <dsp:sp modelId="{78108CC7-7828-44E1-A5E2-27747A0A37A5}">
      <dsp:nvSpPr>
        <dsp:cNvPr id="0" name=""/>
        <dsp:cNvSpPr/>
      </dsp:nvSpPr>
      <dsp:spPr>
        <a:xfrm>
          <a:off x="0" y="909587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Install</a:t>
          </a:r>
        </a:p>
      </dsp:txBody>
      <dsp:txXfrm>
        <a:off x="0" y="909587"/>
        <a:ext cx="2209800" cy="856260"/>
      </dsp:txXfrm>
    </dsp:sp>
    <dsp:sp modelId="{1FCCE4FE-2D76-41FE-A5F8-8491285A89C4}">
      <dsp:nvSpPr>
        <dsp:cNvPr id="0" name=""/>
        <dsp:cNvSpPr/>
      </dsp:nvSpPr>
      <dsp:spPr>
        <a:xfrm>
          <a:off x="2209800" y="1817223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CUDA code to SYCL</a:t>
          </a:r>
        </a:p>
      </dsp:txBody>
      <dsp:txXfrm>
        <a:off x="2209800" y="1817223"/>
        <a:ext cx="8839200" cy="856260"/>
      </dsp:txXfrm>
    </dsp:sp>
    <dsp:sp modelId="{E4AFED54-C511-455B-9DA7-16DA2A3530FA}">
      <dsp:nvSpPr>
        <dsp:cNvPr id="0" name=""/>
        <dsp:cNvSpPr/>
      </dsp:nvSpPr>
      <dsp:spPr>
        <a:xfrm>
          <a:off x="0" y="1817223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Convert</a:t>
          </a:r>
        </a:p>
      </dsp:txBody>
      <dsp:txXfrm>
        <a:off x="0" y="1817223"/>
        <a:ext cx="2209800" cy="856260"/>
      </dsp:txXfrm>
    </dsp:sp>
    <dsp:sp modelId="{005BCC82-9E2E-46A4-88E3-7C5F0F162388}">
      <dsp:nvSpPr>
        <dsp:cNvPr id="0" name=""/>
        <dsp:cNvSpPr/>
      </dsp:nvSpPr>
      <dsp:spPr>
        <a:xfrm>
          <a:off x="2209800" y="2724859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/>
            </a:rPr>
            <a:t>Check the SYCL code and modify if necessary</a:t>
          </a:r>
          <a:endParaRPr lang="en-US" sz="2400" kern="1200" dirty="0"/>
        </a:p>
      </dsp:txBody>
      <dsp:txXfrm>
        <a:off x="2209800" y="2724859"/>
        <a:ext cx="8839200" cy="856260"/>
      </dsp:txXfrm>
    </dsp:sp>
    <dsp:sp modelId="{EE557F74-9E5B-4E3F-AA78-B38A77C15E5A}">
      <dsp:nvSpPr>
        <dsp:cNvPr id="0" name=""/>
        <dsp:cNvSpPr/>
      </dsp:nvSpPr>
      <dsp:spPr>
        <a:xfrm>
          <a:off x="0" y="2724859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Check</a:t>
          </a:r>
          <a:endParaRPr lang="en-US" sz="2800" kern="1200" dirty="0"/>
        </a:p>
      </dsp:txBody>
      <dsp:txXfrm>
        <a:off x="0" y="2724859"/>
        <a:ext cx="2209800" cy="856260"/>
      </dsp:txXfrm>
    </dsp:sp>
    <dsp:sp modelId="{0F52DB1E-8923-4722-909B-F25ECEEC96C9}">
      <dsp:nvSpPr>
        <dsp:cNvPr id="0" name=""/>
        <dsp:cNvSpPr/>
      </dsp:nvSpPr>
      <dsp:spPr>
        <a:xfrm>
          <a:off x="2209800" y="3632495"/>
          <a:ext cx="8839200" cy="8562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505" tIns="217490" rIns="171505" bIns="21749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Run in Intel Dev Cloud</a:t>
          </a:r>
        </a:p>
      </dsp:txBody>
      <dsp:txXfrm>
        <a:off x="2209800" y="3632495"/>
        <a:ext cx="8839200" cy="856260"/>
      </dsp:txXfrm>
    </dsp:sp>
    <dsp:sp modelId="{9077F9C8-7C85-4F61-9495-7B14131558BA}">
      <dsp:nvSpPr>
        <dsp:cNvPr id="0" name=""/>
        <dsp:cNvSpPr/>
      </dsp:nvSpPr>
      <dsp:spPr>
        <a:xfrm>
          <a:off x="0" y="3632495"/>
          <a:ext cx="2209800" cy="8562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6935" tIns="84580" rIns="116935" bIns="845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/>
            </a:rPr>
            <a:t>Execute</a:t>
          </a:r>
          <a:endParaRPr lang="en-US" sz="2800" kern="1200" dirty="0"/>
        </a:p>
      </dsp:txBody>
      <dsp:txXfrm>
        <a:off x="0" y="3632495"/>
        <a:ext cx="2209800" cy="856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 descr="you must type your ada compliant description here.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05423-983C-0F42-AD62-09CC5937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color UIC logo">
            <a:extLst>
              <a:ext uri="{FF2B5EF4-FFF2-40B4-BE49-F238E27FC236}">
                <a16:creationId xmlns:a16="http://schemas.microsoft.com/office/drawing/2014/main" id="{CFA93E4F-6F26-3F4A-B98C-D14E3F97D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5300680"/>
            <a:ext cx="3152330" cy="6075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 descr=" you must type your ADA compliant description here.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 descr="you must type your ADA compliant description here.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you must type your ADA compliant description here.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 descr="you must type your ADA compliant description here.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 descr="if picture or chart ADA compliant description here.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 descr="you must type your ADA compliant description here.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 descr="you must type your ADA compliant description here.">
            <a:extLst>
              <a:ext uri="{FF2B5EF4-FFF2-40B4-BE49-F238E27FC236}">
                <a16:creationId xmlns:a16="http://schemas.microsoft.com/office/drawing/2014/main" id="{048638E0-CDBC-DC4F-8BB3-C27A3270B4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466824-B371-3F4A-BBC7-17B5B0E2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  <p:pic>
        <p:nvPicPr>
          <p:cNvPr id="3" name="Picture 2" descr="Large white UIC circle mark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1" y="2295148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443CC-0BC6-3D4A-A896-85EAC5F8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  <p:pic>
        <p:nvPicPr>
          <p:cNvPr id="12" name="Picture 11" descr="Red UIC circle mark">
            <a:extLst>
              <a:ext uri="{FF2B5EF4-FFF2-40B4-BE49-F238E27FC236}">
                <a16:creationId xmlns:a16="http://schemas.microsoft.com/office/drawing/2014/main" id="{F19FAC25-A7F3-C24E-B4E9-8EC49C30E5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7850" y="524652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78586-14BC-D246-91E3-D3363FB0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 descr="UIC logo">
            <a:extLst>
              <a:ext uri="{FF2B5EF4-FFF2-40B4-BE49-F238E27FC236}">
                <a16:creationId xmlns:a16="http://schemas.microsoft.com/office/drawing/2014/main" id="{46EDB8EA-EADE-B64F-8B29-2877668CCB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77469" y="5865392"/>
            <a:ext cx="3091621" cy="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descr="if picture or chart you must type your ADA compliant description here.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 descr=" you must type your ADA compliant description here.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 descr="if picture or chart you must type your ADA compliant description here.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 descr="you must type your ADA compliant description here.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 descr="red UIC circle mark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 of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arsho/tc" TargetMode="External"/><Relationship Id="rId4" Type="http://schemas.openxmlformats.org/officeDocument/2006/relationships/hyperlink" Target="https://github.com/harp-lab/usenixatc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8CEBF6-E272-40D5-F419-32F6266EE0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4435" r="24435"/>
          <a:stretch/>
        </p:blipFill>
        <p:spPr>
          <a:xfrm>
            <a:off x="-803275" y="0"/>
            <a:ext cx="6248908" cy="6874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5CAB02-2979-F743-BCBE-6123B6247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latin typeface="Arial"/>
                <a:cs typeface="Arial"/>
              </a:rPr>
              <a:t>Accelerating iterative relational algebra operations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C3D5BC-402D-A04F-BB9A-D625ED167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r>
              <a:rPr lang="en-US" dirty="0" err="1">
                <a:latin typeface="Arial"/>
                <a:cs typeface="Arial"/>
              </a:rPr>
              <a:t>oneAPI</a:t>
            </a:r>
            <a:r>
              <a:rPr lang="en-US" dirty="0">
                <a:latin typeface="Arial"/>
                <a:cs typeface="Arial"/>
              </a:rPr>
              <a:t> Hackathon: CUDA to SYCL Migration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D0CAF-757B-8D44-A9F8-107B346FC9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09/12/2023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7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d book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Publications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Gilray, T., Micinski, K., &amp; Kumar, S. (2023). Towards Iterative Relational Algebra on the {GPU}. In 2023 USENIX Annual Technical Conference (USENIX ATC 23) (pp. 1009-1016).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Shovon, A. R., Dyken, L. R., Green, O., Gilray, T., &amp; Kumar, S. (2022, November). Accelerating Datalog applications with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. In 2022 IEEE/ACM Workshop on Irregular Applications: Architectures and Algorithms (IA3) (pp. 41-45). IEEE.</a:t>
            </a:r>
          </a:p>
        </p:txBody>
      </p:sp>
    </p:spTree>
    <p:extLst>
      <p:ext uri="{BB962C8B-B14F-4D97-AF65-F5344CB8AC3E}">
        <p14:creationId xmlns:p14="http://schemas.microsoft.com/office/powerpoint/2010/main" val="345117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grammer ma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Project Repository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CUDA: </a:t>
            </a:r>
            <a:r>
              <a:rPr lang="en-US" dirty="0">
                <a:latin typeface="Arial"/>
                <a:cs typeface="Arial"/>
                <a:hlinkClick r:id="rId4"/>
              </a:rPr>
              <a:t>https://github.com/harp-lab/usenixatc23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Transitive closure computation using SYCL: </a:t>
            </a:r>
            <a:r>
              <a:rPr lang="en-US" dirty="0">
                <a:latin typeface="Arial"/>
                <a:cs typeface="Arial"/>
                <a:hlinkClick r:id="rId5"/>
              </a:rPr>
              <a:t>https://github.com/arsho/tc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26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456B2591-C006-6169-D010-AF668AB2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anchor="t">
            <a:normAutofit/>
          </a:bodyPr>
          <a:lstStyle/>
          <a:p>
            <a:r>
              <a:rPr lang="en-US"/>
              <a:t>Porting TC computation CUDA implementation</a:t>
            </a:r>
            <a:endParaRPr lang="en-US" dirty="0"/>
          </a:p>
        </p:txBody>
      </p:sp>
      <p:graphicFrame>
        <p:nvGraphicFramePr>
          <p:cNvPr id="27" name="Content Placeholder 24">
            <a:extLst>
              <a:ext uri="{FF2B5EF4-FFF2-40B4-BE49-F238E27FC236}">
                <a16:creationId xmlns:a16="http://schemas.microsoft.com/office/drawing/2014/main" id="{2B8FFDF2-CCF2-31D1-4D4F-33CE86F4A0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116792"/>
              </p:ext>
            </p:extLst>
          </p:nvPr>
        </p:nvGraphicFramePr>
        <p:xfrm>
          <a:off x="571500" y="1437126"/>
          <a:ext cx="11049000" cy="449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59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7193655" y="1437125"/>
            <a:ext cx="3017980" cy="4218683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Clean CUDA Project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CUDA code has multiple files and a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 that has </a:t>
            </a:r>
            <a:r>
              <a:rPr lang="en-US" dirty="0" err="1">
                <a:latin typeface="Arial"/>
                <a:cs typeface="Arial"/>
              </a:rPr>
              <a:t>auxilary</a:t>
            </a:r>
            <a:r>
              <a:rPr lang="en-US" dirty="0">
                <a:latin typeface="Arial"/>
                <a:cs typeface="Arial"/>
              </a:rPr>
              <a:t> commands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To port the CUDA project to SYCL first we cleaned the CUDA project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made one file that has CUDA code, simplified the </a:t>
            </a:r>
            <a:r>
              <a:rPr lang="en-US" dirty="0" err="1">
                <a:latin typeface="Arial"/>
                <a:cs typeface="Arial"/>
              </a:rPr>
              <a:t>Makefile</a:t>
            </a:r>
            <a:r>
              <a:rPr lang="en-US" dirty="0">
                <a:latin typeface="Arial"/>
                <a:cs typeface="Arial"/>
              </a:rPr>
              <a:t>, and kept one test dataset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folder </a:t>
            </a:r>
            <a:r>
              <a:rPr lang="en-US" i="1" err="1">
                <a:latin typeface="Arial"/>
                <a:cs typeface="Arial"/>
              </a:rPr>
              <a:t>sycl_implementation</a:t>
            </a:r>
            <a:r>
              <a:rPr lang="en-US" dirty="0">
                <a:latin typeface="Arial"/>
                <a:cs typeface="Arial"/>
              </a:rPr>
              <a:t> has the single </a:t>
            </a:r>
            <a:r>
              <a:rPr lang="en-US" err="1">
                <a:latin typeface="Arial"/>
                <a:cs typeface="Arial"/>
              </a:rPr>
              <a:t>cuda</a:t>
            </a:r>
            <a:r>
              <a:rPr lang="en-US" dirty="0">
                <a:latin typeface="Arial"/>
                <a:cs typeface="Arial"/>
              </a:rPr>
              <a:t> file </a:t>
            </a:r>
            <a:endParaRPr lang="en-US" dirty="0">
              <a:cs typeface="Arial"/>
            </a:endParaRPr>
          </a:p>
          <a:p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96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Install </a:t>
            </a:r>
            <a:r>
              <a:rPr lang="en-US" dirty="0" err="1">
                <a:latin typeface="Arial"/>
                <a:cs typeface="Arial"/>
              </a:rPr>
              <a:t>SYCLomatic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Open a terminal and download </a:t>
            </a:r>
            <a:r>
              <a:rPr lang="en-US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release: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~/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mkdir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syclomatic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wget</a:t>
            </a:r>
            <a:r>
              <a:rPr lang="en-US" i="1" dirty="0">
                <a:latin typeface="Arial"/>
                <a:cs typeface="Arial"/>
              </a:rPr>
              <a:t> https://github.com/oneapi-src/SYCLomatic/releases/download/20230725/linux_release.tgz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linux_release.tgz</a:t>
            </a:r>
            <a:endParaRPr lang="en-US" i="1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Add the bin path to .</a:t>
            </a:r>
            <a:r>
              <a:rPr lang="en-US" dirty="0" err="1">
                <a:latin typeface="Arial"/>
                <a:cs typeface="Arial"/>
              </a:rPr>
              <a:t>zshrc</a:t>
            </a:r>
            <a:r>
              <a:rPr lang="en-US" dirty="0">
                <a:latin typeface="Arial"/>
                <a:cs typeface="Arial"/>
              </a:rPr>
              <a:t>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export PATH="~/</a:t>
            </a:r>
            <a:r>
              <a:rPr lang="en-US" i="1" dirty="0" err="1">
                <a:latin typeface="Arial"/>
                <a:cs typeface="Arial"/>
              </a:rPr>
              <a:t>syclomatic</a:t>
            </a:r>
            <a:r>
              <a:rPr lang="en-US" i="1" dirty="0">
                <a:latin typeface="Arial"/>
                <a:cs typeface="Arial"/>
              </a:rPr>
              <a:t>/bin:$PATH"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Check </a:t>
            </a:r>
            <a:r>
              <a:rPr lang="en-US" i="1" dirty="0">
                <a:latin typeface="Arial"/>
                <a:cs typeface="Arial"/>
              </a:rPr>
              <a:t>c2s</a:t>
            </a:r>
            <a:r>
              <a:rPr lang="en-US" dirty="0">
                <a:latin typeface="Arial"/>
                <a:cs typeface="Arial"/>
              </a:rPr>
              <a:t> version: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--version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/>
              <a:t>SYCLomatic release: https://github.com/oneapi-src/SYCLomatic/tags ​</a:t>
            </a:r>
          </a:p>
        </p:txBody>
      </p:sp>
    </p:spTree>
    <p:extLst>
      <p:ext uri="{BB962C8B-B14F-4D97-AF65-F5344CB8AC3E}">
        <p14:creationId xmlns:p14="http://schemas.microsoft.com/office/powerpoint/2010/main" val="382405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Convert CUDA code to SYCL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Convert the CUDA code to SYCL and create a directory to store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intercept-build make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c2s -p </a:t>
            </a:r>
            <a:r>
              <a:rPr lang="en-US" i="1" dirty="0" err="1">
                <a:latin typeface="Arial"/>
                <a:cs typeface="Arial"/>
              </a:rPr>
              <a:t>compile_commands.json</a:t>
            </a:r>
            <a:r>
              <a:rPr lang="en-US" i="1" dirty="0">
                <a:latin typeface="Arial"/>
                <a:cs typeface="Arial"/>
              </a:rPr>
              <a:t> --out-root 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i="1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Copy sample dataset to the SYCL code directory and create a compressed file: 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cp data_5.txt data_7035.txt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dirty="0" err="1">
                <a:latin typeface="Arial"/>
                <a:cs typeface="Arial"/>
              </a:rPr>
              <a:t>cvf</a:t>
            </a:r>
            <a:r>
              <a:rPr lang="en-US" i="1" dirty="0">
                <a:latin typeface="Arial"/>
                <a:cs typeface="Arial"/>
              </a:rPr>
              <a:t> tc_sycl.tgz </a:t>
            </a:r>
            <a:r>
              <a:rPr lang="en-US" i="1" dirty="0" err="1">
                <a:latin typeface="Arial"/>
                <a:cs typeface="Arial"/>
              </a:rPr>
              <a:t>tc_sycl</a:t>
            </a:r>
            <a:endParaRPr lang="en-US" dirty="0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187926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Check SYCL Converted Code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had error in converted SYCL code using </a:t>
            </a:r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i="1" dirty="0">
                <a:latin typeface="Arial"/>
                <a:cs typeface="Arial"/>
              </a:rPr>
              <a:t>20230725</a:t>
            </a:r>
            <a:r>
              <a:rPr lang="en-US" dirty="0">
                <a:latin typeface="Arial"/>
                <a:cs typeface="Arial"/>
              </a:rPr>
              <a:t> release. In converted SYCL code, we needed to replace </a:t>
            </a:r>
            <a:r>
              <a:rPr lang="en-US" i="1" dirty="0">
                <a:latin typeface="Arial"/>
                <a:cs typeface="Arial"/>
              </a:rPr>
              <a:t>std::</a:t>
            </a:r>
            <a:r>
              <a:rPr lang="en-US" i="1" dirty="0" err="1">
                <a:latin typeface="Arial"/>
                <a:cs typeface="Arial"/>
              </a:rPr>
              <a:t>reducet</a:t>
            </a:r>
            <a:r>
              <a:rPr lang="en-US" dirty="0">
                <a:latin typeface="Arial"/>
                <a:cs typeface="Arial"/>
              </a:rPr>
              <a:t> to </a:t>
            </a:r>
            <a:r>
              <a:rPr lang="en-US" i="1" dirty="0">
                <a:latin typeface="Arial"/>
                <a:cs typeface="Arial"/>
              </a:rPr>
              <a:t>std::reduce</a:t>
            </a:r>
            <a:endParaRPr lang="en-US" i="1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latin typeface="Arial"/>
                <a:cs typeface="Arial"/>
              </a:rPr>
              <a:t>This error did not appear when we used </a:t>
            </a:r>
            <a:r>
              <a:rPr lang="en-US" b="1" dirty="0" err="1">
                <a:latin typeface="Arial"/>
                <a:cs typeface="Arial"/>
              </a:rPr>
              <a:t>SYCLomatic</a:t>
            </a:r>
            <a:r>
              <a:rPr lang="en-US" b="1" dirty="0">
                <a:latin typeface="Arial"/>
                <a:cs typeface="Arial"/>
              </a:rPr>
              <a:t> </a:t>
            </a:r>
            <a:r>
              <a:rPr lang="en-US" b="1" i="1" dirty="0">
                <a:latin typeface="Arial"/>
                <a:cs typeface="Arial"/>
              </a:rPr>
              <a:t>20230830</a:t>
            </a:r>
            <a:r>
              <a:rPr lang="en-US" b="1" dirty="0">
                <a:latin typeface="Arial"/>
                <a:cs typeface="Arial"/>
              </a:rPr>
              <a:t> release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converting Thrust's exclusive scan API, the </a:t>
            </a:r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 code was generating errors which was resolved by removing </a:t>
            </a:r>
            <a:r>
              <a:rPr lang="en-US" i="1" dirty="0">
                <a:latin typeface="Arial"/>
                <a:cs typeface="Arial"/>
              </a:rPr>
              <a:t>(</a:t>
            </a:r>
            <a:r>
              <a:rPr lang="en-US" i="1" dirty="0" err="1">
                <a:latin typeface="Arial"/>
                <a:cs typeface="Arial"/>
              </a:rPr>
              <a:t>decltype</a:t>
            </a:r>
            <a:r>
              <a:rPr lang="en-US" i="1" dirty="0">
                <a:latin typeface="Arial"/>
                <a:cs typeface="Arial"/>
              </a:rPr>
              <a:t>(offset)::</a:t>
            </a:r>
            <a:r>
              <a:rPr lang="en-US" i="1" dirty="0" err="1">
                <a:latin typeface="Arial"/>
                <a:cs typeface="Arial"/>
              </a:rPr>
              <a:t>value_type</a:t>
            </a:r>
            <a:r>
              <a:rPr lang="en-US" i="1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from the following line: 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std::</a:t>
            </a:r>
            <a:r>
              <a:rPr lang="en-US" i="1" dirty="0" err="1">
                <a:latin typeface="Arial"/>
                <a:cs typeface="Arial"/>
              </a:rPr>
              <a:t>exclusive_scan</a:t>
            </a:r>
            <a:r>
              <a:rPr lang="en-US" i="1" dirty="0">
                <a:latin typeface="Arial"/>
                <a:cs typeface="Arial"/>
              </a:rPr>
              <a:t>(</a:t>
            </a:r>
            <a:r>
              <a:rPr lang="en-US" i="1" dirty="0" err="1">
                <a:latin typeface="Arial"/>
                <a:cs typeface="Arial"/>
              </a:rPr>
              <a:t>oneapi</a:t>
            </a:r>
            <a:r>
              <a:rPr lang="en-US" i="1" dirty="0">
                <a:latin typeface="Arial"/>
                <a:cs typeface="Arial"/>
              </a:rPr>
              <a:t>::</a:t>
            </a:r>
            <a:r>
              <a:rPr lang="en-US" i="1" dirty="0" err="1">
                <a:latin typeface="Arial"/>
                <a:cs typeface="Arial"/>
              </a:rPr>
              <a:t>dpl</a:t>
            </a:r>
            <a:r>
              <a:rPr lang="en-US" i="1" dirty="0">
                <a:latin typeface="Arial"/>
                <a:cs typeface="Arial"/>
              </a:rPr>
              <a:t>::execution::</a:t>
            </a:r>
            <a:r>
              <a:rPr lang="en-US" i="1" dirty="0" err="1">
                <a:latin typeface="Arial"/>
                <a:cs typeface="Arial"/>
              </a:rPr>
              <a:t>make_device_policy</a:t>
            </a:r>
            <a:r>
              <a:rPr lang="en-US" i="1" dirty="0">
                <a:latin typeface="Arial"/>
                <a:cs typeface="Arial"/>
              </a:rPr>
              <a:t>(q_ct1), offset, offset + </a:t>
            </a:r>
            <a:r>
              <a:rPr lang="en-US" i="1" dirty="0" err="1">
                <a:latin typeface="Arial"/>
                <a:cs typeface="Arial"/>
              </a:rPr>
              <a:t>t_delta_rows</a:t>
            </a:r>
            <a:r>
              <a:rPr lang="en-US" i="1" dirty="0">
                <a:latin typeface="Arial"/>
                <a:cs typeface="Arial"/>
              </a:rPr>
              <a:t>, offset, 0);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For operator function, we needed to add </a:t>
            </a:r>
            <a:r>
              <a:rPr lang="en-US" i="1" dirty="0">
                <a:latin typeface="Arial"/>
                <a:cs typeface="Arial"/>
              </a:rPr>
              <a:t>const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in the signature: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bool operator()(const Entity &amp;</a:t>
            </a:r>
            <a:r>
              <a:rPr lang="en-US" i="1" dirty="0" err="1">
                <a:latin typeface="Arial"/>
                <a:cs typeface="Arial"/>
              </a:rPr>
              <a:t>lhs</a:t>
            </a:r>
            <a:r>
              <a:rPr lang="en-US" i="1" dirty="0">
                <a:latin typeface="Arial"/>
                <a:cs typeface="Arial"/>
              </a:rPr>
              <a:t>, const Entity &amp;</a:t>
            </a:r>
            <a:r>
              <a:rPr lang="en-US" i="1" dirty="0" err="1">
                <a:latin typeface="Arial"/>
                <a:cs typeface="Arial"/>
              </a:rPr>
              <a:t>rhs</a:t>
            </a:r>
            <a:r>
              <a:rPr lang="en-US" i="1" dirty="0">
                <a:latin typeface="Arial"/>
                <a:cs typeface="Arial"/>
              </a:rPr>
              <a:t>) const</a:t>
            </a:r>
            <a:endParaRPr lang="en-US" b="1" i="1" dirty="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SYCLomatic</a:t>
            </a:r>
            <a:r>
              <a:rPr lang="en-US" dirty="0">
                <a:latin typeface="Arial"/>
                <a:cs typeface="Arial"/>
              </a:rPr>
              <a:t> doc: https://github.com/oneapi-src/SYCLomatic</a:t>
            </a:r>
          </a:p>
        </p:txBody>
      </p:sp>
    </p:spTree>
    <p:extLst>
      <p:ext uri="{BB962C8B-B14F-4D97-AF65-F5344CB8AC3E}">
        <p14:creationId xmlns:p14="http://schemas.microsoft.com/office/powerpoint/2010/main" val="2277096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Execute in Intel Dev Cloud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Upload the SYCL code folder to Intel Dev Cloud: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scp</a:t>
            </a:r>
            <a:r>
              <a:rPr lang="en-US" i="1" dirty="0">
                <a:latin typeface="Arial"/>
                <a:cs typeface="Arial"/>
              </a:rPr>
              <a:t> tc_sycl.tgz </a:t>
            </a:r>
            <a:r>
              <a:rPr lang="en-US" i="1" dirty="0" err="1">
                <a:latin typeface="Arial"/>
                <a:cs typeface="Arial"/>
              </a:rPr>
              <a:t>idc</a:t>
            </a:r>
            <a:r>
              <a:rPr lang="en-US" i="1" dirty="0">
                <a:latin typeface="Arial"/>
                <a:cs typeface="Arial"/>
              </a:rPr>
              <a:t>:~/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Connect to Intel Dev Cloud, start an interactive session, load the modules: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ssh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idc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 err="1">
                <a:latin typeface="Arial"/>
                <a:cs typeface="Arial"/>
              </a:rPr>
              <a:t>srun</a:t>
            </a:r>
            <a:r>
              <a:rPr lang="en-US" i="1" dirty="0">
                <a:latin typeface="Arial"/>
                <a:cs typeface="Arial"/>
              </a:rPr>
              <a:t> --</a:t>
            </a:r>
            <a:r>
              <a:rPr lang="en-US" i="1" dirty="0" err="1">
                <a:latin typeface="Arial"/>
                <a:cs typeface="Arial"/>
              </a:rPr>
              <a:t>pty</a:t>
            </a:r>
            <a:r>
              <a:rPr lang="en-US" i="1" dirty="0">
                <a:latin typeface="Arial"/>
                <a:cs typeface="Arial"/>
              </a:rPr>
              <a:t> bash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source /opt/intel/oneapi/setvars.sh</a:t>
            </a:r>
            <a:endParaRPr lang="en-US" i="1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Execute the SYCL code:</a:t>
            </a:r>
            <a:br>
              <a:rPr lang="en-US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tar -</a:t>
            </a:r>
            <a:r>
              <a:rPr lang="en-US" i="1" err="1">
                <a:latin typeface="Arial"/>
                <a:cs typeface="Arial"/>
              </a:rPr>
              <a:t>xvf</a:t>
            </a:r>
            <a:r>
              <a:rPr lang="en-US" i="1" dirty="0">
                <a:latin typeface="Arial"/>
                <a:cs typeface="Arial"/>
              </a:rPr>
              <a:t> tc_sycl.tgz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dirty="0">
                <a:latin typeface="Arial"/>
                <a:cs typeface="Arial"/>
              </a:rPr>
              <a:t>cd </a:t>
            </a:r>
            <a:r>
              <a:rPr lang="en-US" i="1" err="1">
                <a:latin typeface="Arial"/>
                <a:cs typeface="Arial"/>
              </a:rPr>
              <a:t>tc_sycl</a:t>
            </a:r>
            <a:br>
              <a:rPr lang="en-US" i="1" dirty="0">
                <a:latin typeface="Arial"/>
                <a:cs typeface="Arial"/>
              </a:rPr>
            </a:br>
            <a:r>
              <a:rPr lang="en-US" i="1" err="1">
                <a:latin typeface="Arial"/>
                <a:cs typeface="Arial"/>
              </a:rPr>
              <a:t>icpx</a:t>
            </a:r>
            <a:r>
              <a:rPr lang="en-US" i="1" dirty="0">
                <a:latin typeface="Arial"/>
                <a:cs typeface="Arial"/>
              </a:rPr>
              <a:t> -</a:t>
            </a:r>
            <a:r>
              <a:rPr lang="en-US" i="1" err="1">
                <a:latin typeface="Arial"/>
                <a:cs typeface="Arial"/>
              </a:rPr>
              <a:t>fsycl</a:t>
            </a:r>
            <a:r>
              <a:rPr lang="en-US" i="1" dirty="0">
                <a:latin typeface="Arial"/>
                <a:cs typeface="Arial"/>
              </a:rPr>
              <a:t> *.</a:t>
            </a:r>
            <a:r>
              <a:rPr lang="en-US" i="1" err="1">
                <a:latin typeface="Arial"/>
                <a:cs typeface="Arial"/>
              </a:rPr>
              <a:t>cpp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21A56F-DEDF-C12F-C929-71B9371E33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6537569" cy="36512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Intel Dev Cloud instances: https://scheduler.cloud.intel.com/#/systems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85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2FAB7-1D36-BC05-C378-ED0897C8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Result comparison: CUDA and SYCL</a:t>
            </a:r>
            <a:endParaRPr lang="en-US" dirty="0">
              <a:cs typeface="Arial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C8C023-FCCE-6C54-42A3-ECE531FC8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2938519"/>
            <a:ext cx="5257800" cy="1487922"/>
          </a:xfrm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636399-1F08-4E06-78F1-6729B22C21D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388100" y="2938519"/>
            <a:ext cx="5257800" cy="14879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BEBB8D-3030-49FB-59F4-6AD47EC1E41D}"/>
              </a:ext>
            </a:extLst>
          </p:cNvPr>
          <p:cNvSpPr txBox="1"/>
          <p:nvPr/>
        </p:nvSpPr>
        <p:spPr>
          <a:xfrm>
            <a:off x="1748692" y="4659922"/>
            <a:ext cx="26083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CUDA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AE9DF-830B-4058-1CD9-56BFA38708A5}"/>
              </a:ext>
            </a:extLst>
          </p:cNvPr>
          <p:cNvSpPr txBox="1"/>
          <p:nvPr/>
        </p:nvSpPr>
        <p:spPr>
          <a:xfrm>
            <a:off x="6447692" y="4659922"/>
            <a:ext cx="5138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cs typeface="Arial"/>
              </a:rPr>
              <a:t>SYCLomatic</a:t>
            </a:r>
            <a:r>
              <a:rPr lang="en-US" dirty="0">
                <a:cs typeface="Arial"/>
              </a:rPr>
              <a:t> generated SYCL results</a:t>
            </a:r>
          </a:p>
        </p:txBody>
      </p:sp>
    </p:spTree>
    <p:extLst>
      <p:ext uri="{BB962C8B-B14F-4D97-AF65-F5344CB8AC3E}">
        <p14:creationId xmlns:p14="http://schemas.microsoft.com/office/powerpoint/2010/main" val="8803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6D9EC2-C2BB-FC43-A611-690E5DE83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Status</a:t>
            </a:r>
            <a:endParaRPr lang="en-US" dirty="0"/>
          </a:p>
        </p:txBody>
      </p:sp>
      <p:sp>
        <p:nvSpPr>
          <p:cNvPr id="9" name="Content Placeholder 8" descr="if picture or chart you must type your ADA compliant description here.">
            <a:extLst>
              <a:ext uri="{FF2B5EF4-FFF2-40B4-BE49-F238E27FC236}">
                <a16:creationId xmlns:a16="http://schemas.microsoft.com/office/drawing/2014/main" id="{702D5D30-B895-5448-BB7C-2A98062671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ported the CUDA transitive closure computation code to SYCL using </a:t>
            </a:r>
            <a:r>
              <a:rPr lang="en-US" dirty="0" err="1">
                <a:latin typeface="Arial"/>
                <a:cs typeface="Arial"/>
              </a:rPr>
              <a:t>SYCLomatic</a:t>
            </a:r>
            <a:endParaRPr lang="en-US" dirty="0" err="1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We needed to manually change some of the converted code to resolve compilation error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SYCL results are correct for small datasets but incorrect for larger ones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As SYCL supports many standard data structures, we decided to implement SYCL implementation from scratch removing the overheads of Thrust APIS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2" name="Picture Placeholder 1" descr="Lightbulb and gear outline">
            <a:extLst>
              <a:ext uri="{FF2B5EF4-FFF2-40B4-BE49-F238E27FC236}">
                <a16:creationId xmlns:a16="http://schemas.microsoft.com/office/drawing/2014/main" id="{3E27B10A-6A49-1914-9299-91222F74D3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27859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3C965213-DEA0-994B-9144-28BEBA9A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Team Members</a:t>
            </a:r>
            <a:endParaRPr lang="en-US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EF9E2146-3937-B044-A118-048E62263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Thomas Gilray</a:t>
            </a:r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8D7AB35-4B3F-FB4F-B4B7-149EE89B84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7009" y="4108974"/>
            <a:ext cx="3038109" cy="43815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Ahmedur Rahman Shovon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FC5EC779-89A0-9247-92F4-CDCD6F5400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Sidharth Kumar</a:t>
            </a:r>
            <a:endParaRPr lang="en-US" dirty="0"/>
          </a:p>
        </p:txBody>
      </p:sp>
      <p:pic>
        <p:nvPicPr>
          <p:cNvPr id="3" name="Picture Placeholder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600B1913-490F-0084-6666-B145FA45D9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92" b="392"/>
          <a:stretch/>
        </p:blipFill>
        <p:spPr/>
      </p:pic>
      <p:pic>
        <p:nvPicPr>
          <p:cNvPr id="5" name="Picture Placeholder 4" descr="A person smiling at camera&#10;&#10;Description automatically generated">
            <a:extLst>
              <a:ext uri="{FF2B5EF4-FFF2-40B4-BE49-F238E27FC236}">
                <a16:creationId xmlns:a16="http://schemas.microsoft.com/office/drawing/2014/main" id="{FD2F2D5E-F86C-3F30-128D-534E7AD97A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341" b="341"/>
          <a:stretch/>
        </p:blipFill>
        <p:spPr/>
      </p:pic>
      <p:pic>
        <p:nvPicPr>
          <p:cNvPr id="4" name="Picture Placeholder 3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74B1C14-D7D3-DCE1-B3F5-7DADDD6E88F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5897" r="5897"/>
          <a:stretch/>
        </p:blipFill>
        <p:spPr>
          <a:xfrm>
            <a:off x="4760678" y="1294401"/>
            <a:ext cx="2629795" cy="2608727"/>
          </a:xfrm>
        </p:spPr>
      </p:pic>
      <p:sp>
        <p:nvSpPr>
          <p:cNvPr id="59" name="Content Placeholder 58" descr="if picture or chart you must type your ADA compliant description here.">
            <a:extLst>
              <a:ext uri="{FF2B5EF4-FFF2-40B4-BE49-F238E27FC236}">
                <a16:creationId xmlns:a16="http://schemas.microsoft.com/office/drawing/2014/main" id="{830B8365-7279-0148-9368-7E272070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Ph.D. Student (CS) 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ashov@uic.edu</a:t>
            </a:r>
            <a:endParaRPr lang="en-US" dirty="0"/>
          </a:p>
        </p:txBody>
      </p:sp>
      <p:sp>
        <p:nvSpPr>
          <p:cNvPr id="66" name="Content Placeholder 65" descr="if picture or chart you must type your ADA compliant description here.">
            <a:extLst>
              <a:ext uri="{FF2B5EF4-FFF2-40B4-BE49-F238E27FC236}">
                <a16:creationId xmlns:a16="http://schemas.microsoft.com/office/drawing/2014/main" id="{111FEB61-4265-7E4F-8108-AB37904A381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4164622" y="4752970"/>
            <a:ext cx="3886887" cy="171450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Alabama at Birmingham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gilray@uab.edu</a:t>
            </a:r>
            <a:br>
              <a:rPr lang="en-US" dirty="0">
                <a:cs typeface="Arial"/>
              </a:rPr>
            </a:br>
            <a:endParaRPr lang="en-US">
              <a:cs typeface="Arial"/>
            </a:endParaRPr>
          </a:p>
        </p:txBody>
      </p:sp>
      <p:sp>
        <p:nvSpPr>
          <p:cNvPr id="67" name="Content Placeholder 66" descr="if picture or chart you must type your ADA compliant description here.">
            <a:extLst>
              <a:ext uri="{FF2B5EF4-FFF2-40B4-BE49-F238E27FC236}">
                <a16:creationId xmlns:a16="http://schemas.microsoft.com/office/drawing/2014/main" id="{F18B3EE2-FFB9-F741-BA2C-C10976765172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Assistant Professor (CS)</a:t>
            </a:r>
            <a:br>
              <a:rPr lang="en-US" dirty="0">
                <a:cs typeface="Arial"/>
              </a:rPr>
            </a:br>
            <a:r>
              <a:rPr lang="en-US" dirty="0">
                <a:latin typeface="Arial"/>
                <a:cs typeface="Arial"/>
              </a:rPr>
              <a:t>University of Illinois Chicago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Email: sidharth@uic.edu</a:t>
            </a:r>
          </a:p>
        </p:txBody>
      </p:sp>
    </p:spTree>
    <p:extLst>
      <p:ext uri="{BB962C8B-B14F-4D97-AF65-F5344CB8AC3E}">
        <p14:creationId xmlns:p14="http://schemas.microsoft.com/office/powerpoint/2010/main" val="364630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8C4C9A-DEDB-F90E-EB48-651293004E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Future Direction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6A80-F9D2-0EB6-3465-3353505EB4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 transitive closure computation using SYCL from scratch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Compare the TC computation with CUDA,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, and Souffle on single GPU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Extend the computation to use </a:t>
            </a:r>
            <a:r>
              <a:rPr lang="en-US" dirty="0" err="1">
                <a:latin typeface="Arial"/>
                <a:cs typeface="Arial"/>
              </a:rPr>
              <a:t>multiGPU</a:t>
            </a:r>
            <a:r>
              <a:rPr lang="en-US" dirty="0">
                <a:latin typeface="Arial"/>
                <a:cs typeface="Arial"/>
              </a:rPr>
              <a:t> environment on intel GPU targeting the Aurora supercomputer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List outline">
            <a:extLst>
              <a:ext uri="{FF2B5EF4-FFF2-40B4-BE49-F238E27FC236}">
                <a16:creationId xmlns:a16="http://schemas.microsoft.com/office/drawing/2014/main" id="{7B534471-12D8-F3A1-1A5D-35656207C4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99" r="1399"/>
          <a:stretch/>
        </p:blipFill>
        <p:spPr>
          <a:xfrm>
            <a:off x="842195" y="1437408"/>
            <a:ext cx="3859565" cy="3970552"/>
          </a:xfrm>
        </p:spPr>
      </p:pic>
    </p:spTree>
    <p:extLst>
      <p:ext uri="{BB962C8B-B14F-4D97-AF65-F5344CB8AC3E}">
        <p14:creationId xmlns:p14="http://schemas.microsoft.com/office/powerpoint/2010/main" val="119507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Feedback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Examples on dynamic data structure implementations using SYCL would be helpful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Automated generation of additional comments on ported code can explain the converted code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5" name="Picture Placeholder 4" descr="Range of moods sticky notes">
            <a:extLst>
              <a:ext uri="{FF2B5EF4-FFF2-40B4-BE49-F238E27FC236}">
                <a16:creationId xmlns:a16="http://schemas.microsoft.com/office/drawing/2014/main" id="{1EA91517-A073-EE18-088D-1650AC7916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826" r="16826"/>
          <a:stretch/>
        </p:blipFill>
        <p:spPr/>
      </p:pic>
    </p:spTree>
    <p:extLst>
      <p:ext uri="{BB962C8B-B14F-4D97-AF65-F5344CB8AC3E}">
        <p14:creationId xmlns:p14="http://schemas.microsoft.com/office/powerpoint/2010/main" val="410667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1916-A3B9-C643-89B2-4671F057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0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ghts On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Iterative relational algebra (RA kernels in a fixed-point loop) enables bottom-up logic programming languages such as Datalog which can be implemented using relational algebra primitives (e.g., projections, </a:t>
            </a:r>
            <a:r>
              <a:rPr lang="en-US" dirty="0" err="1">
                <a:latin typeface="Arial"/>
                <a:cs typeface="Arial"/>
              </a:rPr>
              <a:t>reorderings</a:t>
            </a:r>
            <a:r>
              <a:rPr lang="en-US" dirty="0">
                <a:latin typeface="Arial"/>
                <a:cs typeface="Arial"/>
              </a:rPr>
              <a:t>, and joins)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much has explored standalone RA operations on the GPU, relatively less work focuses on iterative RA, which exposes new challenges (e.g., deduplication and memory management)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875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878FD35-1E95-5EB2-41EA-942D80D8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Transitive Closure Computation using Iterative Relational Algebra</a:t>
            </a:r>
            <a:endParaRPr lang="en-US" dirty="0"/>
          </a:p>
        </p:txBody>
      </p:sp>
      <p:pic>
        <p:nvPicPr>
          <p:cNvPr id="5" name="Picture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9A3AE8-F2E9-5DEC-0683-5CBF7F6F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559931" y="1437126"/>
            <a:ext cx="9072137" cy="4490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44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adge Tick1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What it does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Developed a GPU-based hash-join implementation, leveraging 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 novel open-addressing-based hash table implementation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operator fusing to optimize memory access </a:t>
            </a:r>
            <a:endParaRPr lang="en-US">
              <a:cs typeface="Arial" panose="020B0604020202020204" pitchFamily="34" charset="0"/>
            </a:endParaRPr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two variant implementations of deduplication </a:t>
            </a:r>
            <a:endParaRPr lang="en-US" dirty="0">
              <a:cs typeface="Arial" panose="020B0604020202020204" pitchFamily="34" charset="0"/>
            </a:endParaRPr>
          </a:p>
          <a:p>
            <a:pPr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Implemented transitive closure using our hash-join-based CUDA library and compared its performance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(GPU-based) and Souffle (CPU-based)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9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cessor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Environment and Datasets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Benchmarked our experiments on the </a:t>
            </a:r>
            <a:r>
              <a:rPr lang="en-US" err="1">
                <a:latin typeface="Arial"/>
                <a:cs typeface="Arial"/>
              </a:rPr>
              <a:t>ThetaGPU</a:t>
            </a:r>
            <a:r>
              <a:rPr lang="en-US" dirty="0">
                <a:latin typeface="Arial"/>
                <a:cs typeface="Arial"/>
              </a:rPr>
              <a:t> supercomputer of Argonne National lab using a single </a:t>
            </a:r>
            <a:r>
              <a:rPr lang="en-US" err="1">
                <a:latin typeface="Arial"/>
                <a:cs typeface="Arial"/>
              </a:rPr>
              <a:t>nVidia</a:t>
            </a:r>
            <a:r>
              <a:rPr lang="en-US" dirty="0">
                <a:latin typeface="Arial"/>
                <a:cs typeface="Arial"/>
              </a:rPr>
              <a:t> A100 GPU 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kernel size: 3456 X 512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CUDA version: 11.4 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Souffle version: 2.3 with 128 threads</a:t>
            </a:r>
            <a:endParaRPr lang="en-US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Datasets: Stanford large network dataset collection, </a:t>
            </a:r>
            <a:r>
              <a:rPr lang="en-US" dirty="0" err="1">
                <a:latin typeface="Arial"/>
                <a:cs typeface="Arial"/>
              </a:rPr>
              <a:t>SuiteSparse</a:t>
            </a:r>
            <a:r>
              <a:rPr lang="en-US" dirty="0">
                <a:latin typeface="Arial"/>
                <a:cs typeface="Arial"/>
              </a:rPr>
              <a:t> matrix collection, and road network real datasets collection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07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urdl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Challenges we ran into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Unlike C++, CUDA lacks efficient data structures, limiting our implementation's capabilities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available VRAM of a single GPU imposes constraints on our implementation's scalability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Debugging kernel code posed significant challenges, turning it into a nightmarish experience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69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brainstorm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 we learned</a:t>
            </a:r>
            <a:endParaRPr lang="en-US" dirty="0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Efficient memory management is crucial for successful CUDA implementations</a:t>
            </a:r>
            <a:endParaRPr lang="en-US" dirty="0">
              <a:solidFill>
                <a:srgbClr val="575757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Handling the indeterministic result size per iteration in Iterative RA operations requires careful consideration</a:t>
            </a:r>
            <a:endParaRPr lang="en-US" dirty="0"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While low-level GPU code allows optimization opportunities, it demands considerable time and effort compared to using off-the-shelf libraries like </a:t>
            </a:r>
            <a:r>
              <a:rPr lang="en-US" dirty="0" err="1">
                <a:latin typeface="Arial"/>
                <a:cs typeface="Arial"/>
              </a:rPr>
              <a:t>cuDF</a:t>
            </a:r>
            <a:endParaRPr lang="en-US" dirty="0" err="1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Bullseye outline">
            <a:extLst>
              <a:ext uri="{FF2B5EF4-FFF2-40B4-BE49-F238E27FC236}">
                <a16:creationId xmlns:a16="http://schemas.microsoft.com/office/drawing/2014/main" id="{2A1266AD-6FFE-DF30-025D-E79D9EC6FD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919" b="4919"/>
          <a:stretch/>
        </p:blipFill>
        <p:spPr>
          <a:xfrm>
            <a:off x="6363143" y="1437125"/>
            <a:ext cx="4679005" cy="4218683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1B590-9438-E94C-A74B-2D0A8C7AA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Accomplishments</a:t>
            </a:r>
            <a:endParaRPr lang="en-US" dirty="0" err="1"/>
          </a:p>
        </p:txBody>
      </p:sp>
      <p:sp>
        <p:nvSpPr>
          <p:cNvPr id="3" name="Content Placeholder 2" descr="if picture or chart ADA compliant description here.">
            <a:extLst>
              <a:ext uri="{FF2B5EF4-FFF2-40B4-BE49-F238E27FC236}">
                <a16:creationId xmlns:a16="http://schemas.microsoft.com/office/drawing/2014/main" id="{9C6099EC-6EB4-2C49-8D52-04359291A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Our hash-join-based transitive closure computation shows favorable results against both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Souffle, with gains up to 10.8x against </a:t>
            </a:r>
            <a:r>
              <a:rPr lang="en-US" dirty="0" err="1">
                <a:latin typeface="Arial"/>
                <a:cs typeface="Arial"/>
              </a:rPr>
              <a:t>cuDF</a:t>
            </a:r>
            <a:r>
              <a:rPr lang="en-US" dirty="0">
                <a:latin typeface="Arial"/>
                <a:cs typeface="Arial"/>
              </a:rPr>
              <a:t> and 3.9x against Souffle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60990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14335</TotalTime>
  <Words>447</Words>
  <Application>Microsoft Office PowerPoint</Application>
  <PresentationFormat>Widescreen</PresentationFormat>
  <Paragraphs>38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1_UIC</vt:lpstr>
      <vt:lpstr>Accelerating iterative relational algebra operations</vt:lpstr>
      <vt:lpstr>Team Members</vt:lpstr>
      <vt:lpstr>Inspiration</vt:lpstr>
      <vt:lpstr>Transitive Closure Computation using Iterative Relational Algebra</vt:lpstr>
      <vt:lpstr>What it does</vt:lpstr>
      <vt:lpstr>Environment and Datasets</vt:lpstr>
      <vt:lpstr>Challenges we ran into</vt:lpstr>
      <vt:lpstr>What we learned</vt:lpstr>
      <vt:lpstr>Accomplishments</vt:lpstr>
      <vt:lpstr>Publications</vt:lpstr>
      <vt:lpstr>Project Repository</vt:lpstr>
      <vt:lpstr>Porting TC computation CUDA implementation</vt:lpstr>
      <vt:lpstr>Clean CUDA Project</vt:lpstr>
      <vt:lpstr>Install SYCLomatic</vt:lpstr>
      <vt:lpstr>Convert CUDA code to SYCL</vt:lpstr>
      <vt:lpstr>Check SYCL Converted Code</vt:lpstr>
      <vt:lpstr>Execute in Intel Dev Cloud</vt:lpstr>
      <vt:lpstr>Result comparison: CUDA and SYCL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rebecca ruhlman</cp:lastModifiedBy>
  <cp:revision>787</cp:revision>
  <dcterms:created xsi:type="dcterms:W3CDTF">2020-05-04T17:53:51Z</dcterms:created>
  <dcterms:modified xsi:type="dcterms:W3CDTF">2023-09-12T13:43:10Z</dcterms:modified>
</cp:coreProperties>
</file>